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91" r:id="rId3"/>
    <p:sldId id="257" r:id="rId4"/>
    <p:sldId id="294" r:id="rId5"/>
    <p:sldId id="258" r:id="rId6"/>
    <p:sldId id="259" r:id="rId7"/>
    <p:sldId id="260" r:id="rId8"/>
    <p:sldId id="261" r:id="rId9"/>
    <p:sldId id="292" r:id="rId10"/>
    <p:sldId id="293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12192000" cy="6858000"/>
  <p:notesSz cx="6858000" cy="9144000"/>
  <p:embeddedFontLst>
    <p:embeddedFont>
      <p:font typeface="Algerian" panose="04020705040A02060702" pitchFamily="82" charset="0"/>
      <p:regular r:id="rId41"/>
    </p:embeddedFont>
    <p:embeddedFont>
      <p:font typeface="Libre Franklin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uWcD/F/l7mYT6WvrXetov3TjL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>
      <p:cViewPr varScale="1">
        <p:scale>
          <a:sx n="66" d="100"/>
          <a:sy n="66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customschemas.google.com/relationships/presentationmetadata" Target="meta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630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b894d24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geb894d24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9295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1" name="Google Shape;2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8" name="Google Shape;23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2" name="Google Shape;2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0" name="Google Shape;2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5" name="Google Shape;27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1" name="Google Shape;28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ec2d902d3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ec2d902d3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7" name="Google Shape;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5" name="Google Shape;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2" name="Google Shape;31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6" name="Google Shape;32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469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c2d902d3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ec2d902d3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1590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2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marL="914400" lvl="1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42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2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2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5"/>
          <p:cNvSpPr txBox="1"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  <a:defRPr sz="2300"/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35"/>
          <p:cNvSpPr txBox="1">
            <a:spLocks noGrp="1"/>
          </p:cNvSpPr>
          <p:nvPr>
            <p:ph type="dt" idx="10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5"/>
          <p:cNvSpPr txBox="1">
            <a:spLocks noGrp="1"/>
          </p:cNvSpPr>
          <p:nvPr>
            <p:ph type="ftr" idx="11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5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5" name="Google Shape;35;p35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36" name="Google Shape;36;p35"/>
            <p:cNvSpPr/>
            <p:nvPr/>
          </p:nvSpPr>
          <p:spPr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7" name="Google Shape;37;p35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 extrusionOk="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Libre Franklin"/>
              <a:buNone/>
              <a:defRPr sz="7200" cap="none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dt" idx="10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ftr" idx="11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36" title="Crop Mark"/>
          <p:cNvSpPr/>
          <p:nvPr/>
        </p:nvSpPr>
        <p:spPr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4125" h="5554" extrusionOk="0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marL="3200400" lvl="6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marL="3657600" lvl="7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marL="4114800" lvl="8" indent="-3429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9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marL="914400" lvl="1" indent="-355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marL="1828800" lvl="3" indent="-3429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marL="2286000" lvl="4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marL="2743200" lvl="5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marL="3200400" lvl="6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marL="3657600" lvl="7" indent="-330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marL="4114800" lvl="8" indent="-3302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2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39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0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40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>
            <a:spLocks noGrp="1"/>
          </p:cNvSpPr>
          <p:nvPr>
            <p:ph type="pic" idx="2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40"/>
          <p:cNvSpPr txBox="1">
            <a:spLocks noGrp="1"/>
          </p:cNvSpPr>
          <p:nvPr>
            <p:ph type="body" idx="1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dt" idx="10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ftr" idx="11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sldNum" idx="12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40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sz="4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5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sz="20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sz="18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302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sz="16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sz="1400" b="0" i="1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3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madewell@lecs.org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ickr.com/photos/mistergesl/6110718424/" TargetMode="External"/><Relationship Id="rId5" Type="http://schemas.openxmlformats.org/officeDocument/2006/relationships/image" Target="../media/image1.jpg"/><Relationship Id="rId4" Type="http://schemas.openxmlformats.org/officeDocument/2006/relationships/hyperlink" Target="mailto:yingexpofair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Golden_Retriever_Hund_Dog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en.wiktionary.org/wiki/biohazard_symbo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flickr.com/photos/mistergesl/6110718424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theconversation.com/could-ebola-mutate-faster-than-we-can-develop-treatments-3689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prehospitalresearch.eu/?p=1495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hyperlink" Target="https://protectingfloridatogether.gov/water-quality-status-dashboard" TargetMode="External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loridadep.gov/AlgalBloomWeeklyUpdate" TargetMode="External"/><Relationship Id="rId5" Type="http://schemas.openxmlformats.org/officeDocument/2006/relationships/hyperlink" Target="https://oceanservice.noaa.gov/facts/redtide.html" TargetMode="External"/><Relationship Id="rId4" Type="http://schemas.openxmlformats.org/officeDocument/2006/relationships/hyperlink" Target="https://myfwc.com/research/redtide/statewide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asivespeciesinfo.gov/subject/list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--Permits@FDACS.gov" TargetMode="External"/><Relationship Id="rId4" Type="http://schemas.openxmlformats.org/officeDocument/2006/relationships/hyperlink" Target="https://www.invasiveplantatlas.org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flickr.com/photos/r1tommy/364455096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a.gov.uas/registratio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quadricottero.com/2014/01/nuovo-hubsan-h109s-x4-pro.html" TargetMode="External"/><Relationship Id="rId4" Type="http://schemas.openxmlformats.org/officeDocument/2006/relationships/image" Target="../media/image32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33.jpg"/><Relationship Id="rId7" Type="http://schemas.openxmlformats.org/officeDocument/2006/relationships/hyperlink" Target="http://onelife.solarcrash.com/2009/03/02/crest-lemon-ice/" TargetMode="External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11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reativecommons.org/licenses/by/3.0/" TargetMode="External"/><Relationship Id="rId10" Type="http://schemas.openxmlformats.org/officeDocument/2006/relationships/hyperlink" Target="https://en.wikipedia.org/wiki/Brad_Pitt" TargetMode="External"/><Relationship Id="rId4" Type="http://schemas.openxmlformats.org/officeDocument/2006/relationships/hyperlink" Target="http://diskrif.blogspot.com/2011/04/la-evolucion-de-los-logotipos-mas.html" TargetMode="External"/><Relationship Id="rId9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stackoverflow.com/questions/5029442/searching-for-a-default-check-mark-ic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lknarealiving.com/guest-post-prequalification-vs-preapproval-there-is-a-big-difference/" TargetMode="External"/><Relationship Id="rId4" Type="http://schemas.openxmlformats.org/officeDocument/2006/relationships/image" Target="../media/image4.jp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lgerian"/>
              <a:buNone/>
            </a:pPr>
            <a:r>
              <a:rPr lang="en-US" dirty="0">
                <a:latin typeface="Algerian"/>
                <a:ea typeface="Algerian"/>
                <a:cs typeface="Algerian"/>
                <a:sym typeface="Algerian"/>
              </a:rPr>
              <a:t>	Science Fair 2023-2024		</a:t>
            </a:r>
            <a:endParaRPr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1"/>
          </p:nvPr>
        </p:nvSpPr>
        <p:spPr>
          <a:xfrm>
            <a:off x="1023562" y="2350235"/>
            <a:ext cx="7318772" cy="4038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YOUR School Registration due no later than September 15</a:t>
            </a:r>
            <a:r>
              <a:rPr lang="en-US" sz="24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. Email to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bmadewell@lecs.org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or </a:t>
            </a: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yingexpofair@gmail.com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Pre-approval paperwork DUE no later than </a:t>
            </a: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October 20</a:t>
            </a:r>
            <a:r>
              <a:rPr lang="en-US" sz="2400" baseline="300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Remember: 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TEACHERS submit student forms and research plan in </a:t>
            </a:r>
            <a:r>
              <a:rPr lang="en-US" sz="24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pdf (per student</a:t>
            </a:r>
            <a:r>
              <a:rPr lang="en-US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into Google classroom</a:t>
            </a: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Fixes (only if submitted first time before 10.20)</a:t>
            </a: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Due November 10</a:t>
            </a:r>
            <a:r>
              <a:rPr lang="en-US" sz="2400" baseline="30000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endParaRPr lang="en-US" sz="2400" dirty="0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endParaRPr dirty="0"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43167" y="2730673"/>
            <a:ext cx="3288998" cy="316217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8597468" y="5692798"/>
            <a:ext cx="2494593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BC7575-C08B-8C39-7628-DBC11BED30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1371600" y="288100"/>
            <a:ext cx="9601200" cy="95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dirty="0"/>
              <a:t>	Ethics and Integrity of Research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4BAF9-9B88-3005-14C6-C476C87CE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AI/CHAT GPT “norms”  be very careful</a:t>
            </a:r>
          </a:p>
          <a:p>
            <a:r>
              <a:rPr lang="en-US" dirty="0"/>
              <a:t>Provide proper crediting to others</a:t>
            </a:r>
          </a:p>
          <a:p>
            <a:r>
              <a:rPr lang="en-US" dirty="0" err="1"/>
              <a:t>iThenicate.com</a:t>
            </a:r>
            <a:r>
              <a:rPr lang="en-US" dirty="0"/>
              <a:t> software. </a:t>
            </a:r>
          </a:p>
          <a:p>
            <a:r>
              <a:rPr lang="en-US" dirty="0"/>
              <a:t>Remember students have legal consequences if </a:t>
            </a:r>
            <a:r>
              <a:rPr lang="en-US" dirty="0" smtClean="0"/>
              <a:t>plagiarizing</a:t>
            </a:r>
          </a:p>
          <a:p>
            <a:r>
              <a:rPr lang="en-US" dirty="0" smtClean="0"/>
              <a:t>Check Science Buddies 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368F8-9113-8EB1-75C4-A31F459806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2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b894d2451_0_0"/>
          <p:cNvSpPr txBox="1">
            <a:spLocks noGrp="1"/>
          </p:cNvSpPr>
          <p:nvPr>
            <p:ph type="title"/>
          </p:nvPr>
        </p:nvSpPr>
        <p:spPr>
          <a:xfrm>
            <a:off x="951977" y="685800"/>
            <a:ext cx="10597019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    Changes to 2023-24 ISEF rules</a:t>
            </a:r>
            <a:endParaRPr dirty="0"/>
          </a:p>
        </p:txBody>
      </p:sp>
      <p:sp>
        <p:nvSpPr>
          <p:cNvPr id="142" name="Google Shape;142;geb894d2451_0_0"/>
          <p:cNvSpPr txBox="1">
            <a:spLocks noGrp="1"/>
          </p:cNvSpPr>
          <p:nvPr>
            <p:ph type="body" idx="1"/>
          </p:nvPr>
        </p:nvSpPr>
        <p:spPr>
          <a:xfrm>
            <a:off x="951977" y="1277655"/>
            <a:ext cx="11145288" cy="544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US" sz="2600" dirty="0"/>
              <a:t>Human Participants: #6 </a:t>
            </a:r>
            <a:r>
              <a:rPr lang="en-US" sz="2600" dirty="0" err="1"/>
              <a:t>a,b,c</a:t>
            </a:r>
            <a:endParaRPr lang="en-US" sz="2600" dirty="0"/>
          </a:p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US" sz="2600" dirty="0"/>
              <a:t>	HP Involvement-</a:t>
            </a:r>
            <a:r>
              <a:rPr lang="en-US" sz="2600" dirty="0">
                <a:sym typeface="Wingdings" pitchFamily="2" charset="2"/>
              </a:rPr>
              <a:t> student intervention with surveys, opinions, prototypes</a:t>
            </a:r>
            <a:endParaRPr lang="en-US" sz="2600" dirty="0"/>
          </a:p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US" sz="2600" dirty="0"/>
              <a:t>PHBA’s: </a:t>
            </a:r>
          </a:p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US" sz="2600" dirty="0"/>
              <a:t>     #10 PRIONS in RRI only</a:t>
            </a:r>
          </a:p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US" sz="2600" dirty="0"/>
              <a:t>     #11. Animal waste/sludge  now BSL-2 lab </a:t>
            </a:r>
            <a:r>
              <a:rPr lang="en-US" sz="2600" dirty="0" smtClean="0"/>
              <a:t>only</a:t>
            </a:r>
            <a:endParaRPr lang="en-US" sz="2600" dirty="0"/>
          </a:p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US" sz="2600" dirty="0"/>
              <a:t>     #7 MDRO’s </a:t>
            </a:r>
            <a:r>
              <a:rPr lang="en-US" sz="2100" dirty="0"/>
              <a:t>(multiple drug resistant organisms) </a:t>
            </a:r>
            <a:r>
              <a:rPr lang="en-US" sz="2600" dirty="0"/>
              <a:t>limited and require written justification </a:t>
            </a:r>
            <a:r>
              <a:rPr lang="en-US" sz="2600" dirty="0" smtClean="0"/>
              <a:t>	for  </a:t>
            </a:r>
            <a:r>
              <a:rPr lang="en-US" sz="2600" dirty="0"/>
              <a:t>use</a:t>
            </a:r>
          </a:p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US" sz="2600" dirty="0"/>
              <a:t>      #8 MDRO’s restrictions see 8 a and b</a:t>
            </a:r>
          </a:p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US" sz="2600" dirty="0"/>
              <a:t>     #6 reminder NO BSL3 or BSL4 facilities</a:t>
            </a:r>
          </a:p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endParaRPr lang="en-US" sz="2600" dirty="0"/>
          </a:p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US" sz="2600" dirty="0"/>
              <a:t>1C Regulated Research Institution/Industrial Setting form should address adult supervision and CONDITIONS of research meaning....... </a:t>
            </a:r>
          </a:p>
          <a:p>
            <a:pPr marL="0" lvl="0" indent="0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r>
              <a:rPr lang="en-US" sz="2800" dirty="0"/>
              <a:t>1C----RRI lab: All names need to be listed, who completed what work and how it was related to or different from the project</a:t>
            </a:r>
          </a:p>
          <a:p>
            <a:pPr marL="0" lvl="0" indent="0" algn="ctr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endParaRPr lang="en-US" sz="2600" dirty="0"/>
          </a:p>
          <a:p>
            <a:pPr marL="0" lvl="0" indent="0" algn="ctr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endParaRPr lang="en-US" sz="2600" dirty="0"/>
          </a:p>
          <a:p>
            <a:pPr marL="0" lvl="0" indent="0" algn="ctr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800"/>
              <a:buNone/>
            </a:pPr>
            <a:endParaRPr sz="2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AF307-7DE1-DFC1-3DFC-D44CFB0E4D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Human Subjects Projects</a:t>
            </a:r>
            <a:endParaRPr/>
          </a:p>
        </p:txBody>
      </p:sp>
      <p:sp>
        <p:nvSpPr>
          <p:cNvPr id="149" name="Google Shape;149;p6"/>
          <p:cNvSpPr txBox="1">
            <a:spLocks noGrp="1"/>
          </p:cNvSpPr>
          <p:nvPr>
            <p:ph type="body" idx="1"/>
          </p:nvPr>
        </p:nvSpPr>
        <p:spPr>
          <a:xfrm>
            <a:off x="674914" y="1402915"/>
            <a:ext cx="8797822" cy="533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384048" lvl="0" indent="-384079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sz="7550" dirty="0"/>
              <a:t>Requires form </a:t>
            </a:r>
            <a:r>
              <a:rPr lang="en-US" sz="7550" dirty="0" smtClean="0"/>
              <a:t>2, </a:t>
            </a:r>
            <a:r>
              <a:rPr lang="en-US" sz="7550" dirty="0"/>
              <a:t>3 and </a:t>
            </a:r>
            <a:r>
              <a:rPr lang="en-US" sz="7550" dirty="0" smtClean="0"/>
              <a:t>4 </a:t>
            </a:r>
            <a:r>
              <a:rPr lang="en-US" sz="7550" dirty="0"/>
              <a:t>and Sample Human </a:t>
            </a:r>
            <a:r>
              <a:rPr lang="en-US" sz="7550" dirty="0" smtClean="0"/>
              <a:t>Consent form</a:t>
            </a: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lang="en-US" sz="7550" dirty="0"/>
          </a:p>
          <a:p>
            <a:pPr marL="384048" lvl="0" indent="-384079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sz="7550" dirty="0"/>
              <a:t>DO NOT SEND IN SIGNED CONSENTS ESPECIALLY AT PRE-APPROVAL, you are not approved to start until after pre-approval</a:t>
            </a:r>
            <a:endParaRPr sz="7550" b="1" u="sng" dirty="0"/>
          </a:p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sz="7550" dirty="0"/>
              <a:t>     </a:t>
            </a:r>
          </a:p>
          <a:p>
            <a:pPr marL="0" indent="0">
              <a:spcBef>
                <a:spcPts val="1200"/>
              </a:spcBef>
              <a:buSzPct val="100000"/>
              <a:buNone/>
            </a:pPr>
            <a:r>
              <a:rPr lang="en-US" sz="7550" dirty="0">
                <a:highlight>
                  <a:srgbClr val="FFFF00"/>
                </a:highlight>
              </a:rPr>
              <a:t>Survey/music/games </a:t>
            </a:r>
            <a:r>
              <a:rPr lang="en-US" sz="7550" i="1" u="sng" dirty="0">
                <a:highlight>
                  <a:srgbClr val="FFFF00"/>
                </a:highlight>
              </a:rPr>
              <a:t>MUST BE INCLUDED FOR PRE- APPROVAL</a:t>
            </a:r>
            <a:endParaRPr sz="7550" dirty="0">
              <a:highlight>
                <a:srgbClr val="FFFF00"/>
              </a:highlight>
            </a:endParaRPr>
          </a:p>
          <a:p>
            <a:pPr marL="384048" lvl="0" indent="-2697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450"/>
              <a:buNone/>
            </a:pPr>
            <a:endParaRPr sz="7550" i="1" u="sng" dirty="0"/>
          </a:p>
          <a:p>
            <a:pPr marL="384048" lvl="0" indent="-384079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sz="7550" i="1" dirty="0"/>
              <a:t>Do not send Consents after pre-approval, send VIC at FINAL REGISTRATION</a:t>
            </a:r>
            <a:endParaRPr sz="7550" i="1" dirty="0"/>
          </a:p>
          <a:p>
            <a:pPr marL="384048" lvl="0" indent="-384079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-US" sz="7550" b="1" i="1" dirty="0"/>
              <a:t>Need Human Subjects citation in bibliography (see inside ISEF Rulebook for options)</a:t>
            </a:r>
            <a:endParaRPr dirty="0"/>
          </a:p>
          <a:p>
            <a:pPr marL="384048" lvl="0" indent="-384079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-US" sz="7550" b="1" i="1" dirty="0"/>
              <a:t>TEACHER keeps verification 3 years Surveys from student MUST go through parent email</a:t>
            </a:r>
            <a:endParaRPr dirty="0"/>
          </a:p>
          <a:p>
            <a:pPr marL="384048" lvl="0" indent="-384079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-US" sz="7550" b="1" i="1" dirty="0"/>
              <a:t>Parent MUST provide written consent for on-line surveys completed by minor. </a:t>
            </a:r>
          </a:p>
          <a:p>
            <a:pPr marL="384048" lvl="0" indent="-384079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■"/>
            </a:pPr>
            <a:r>
              <a:rPr lang="en-US" sz="7550" b="1" i="1" dirty="0"/>
              <a:t>Due to new Florida law: Teachers please have access to and keep a copy for yourself verifying parental approval</a:t>
            </a:r>
            <a:endParaRPr sz="1800" dirty="0"/>
          </a:p>
          <a:p>
            <a:pPr marL="384048" lvl="0" indent="-2697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sz="1800" dirty="0"/>
          </a:p>
        </p:txBody>
      </p:sp>
      <p:pic>
        <p:nvPicPr>
          <p:cNvPr id="150" name="Google Shape;150;p6" descr="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74719" y="1657691"/>
            <a:ext cx="3542618" cy="35426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4AA623-2EAD-A561-0EB4-BBD8B13BD7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>
            <a:spLocks noGrp="1"/>
          </p:cNvSpPr>
          <p:nvPr>
            <p:ph type="title"/>
          </p:nvPr>
        </p:nvSpPr>
        <p:spPr>
          <a:xfrm>
            <a:off x="3363864" y="685800"/>
            <a:ext cx="7705164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dirty="0"/>
              <a:t>Human Subjects </a:t>
            </a:r>
            <a:r>
              <a:rPr lang="en-US" sz="2000" dirty="0"/>
              <a:t>REVIEW PAGES #8-11</a:t>
            </a:r>
            <a:endParaRPr sz="2000" dirty="0"/>
          </a:p>
        </p:txBody>
      </p:sp>
      <p:sp>
        <p:nvSpPr>
          <p:cNvPr id="156" name="Google Shape;156;p7"/>
          <p:cNvSpPr txBox="1">
            <a:spLocks noGrp="1"/>
          </p:cNvSpPr>
          <p:nvPr>
            <p:ph type="body" idx="1"/>
          </p:nvPr>
        </p:nvSpPr>
        <p:spPr>
          <a:xfrm>
            <a:off x="3363864" y="1365337"/>
            <a:ext cx="7705164" cy="5088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74523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dirty="0"/>
              <a:t>No ingestion</a:t>
            </a:r>
            <a:endParaRPr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dirty="0"/>
          </a:p>
          <a:p>
            <a:pPr marL="384048" lvl="0" indent="-374523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dirty="0"/>
              <a:t>If done at a research institution the institutional IRB is required</a:t>
            </a:r>
            <a:endParaRPr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dirty="0"/>
          </a:p>
          <a:p>
            <a:pPr marL="384048" lvl="0" indent="-374523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dirty="0"/>
              <a:t>Protected classes may not be sampled by student</a:t>
            </a:r>
            <a:endParaRPr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dirty="0"/>
          </a:p>
          <a:p>
            <a:pPr marL="384048" lvl="0" indent="-374523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b="1" dirty="0"/>
              <a:t>ISEF RULE UPDATE</a:t>
            </a:r>
            <a:r>
              <a:rPr lang="en-US" dirty="0"/>
              <a:t>: </a:t>
            </a:r>
            <a:endParaRPr dirty="0"/>
          </a:p>
          <a:p>
            <a:pPr marL="914400" lvl="1" indent="-374523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–"/>
            </a:pPr>
            <a:r>
              <a:rPr lang="en-US" u="sng" dirty="0"/>
              <a:t>No diagnosis </a:t>
            </a:r>
            <a:r>
              <a:rPr lang="en-US" dirty="0"/>
              <a:t>of disease by student researcher</a:t>
            </a:r>
            <a:endParaRPr dirty="0"/>
          </a:p>
          <a:p>
            <a:pPr marL="914400" lvl="1" indent="-374523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–"/>
            </a:pPr>
            <a:r>
              <a:rPr lang="en-US" dirty="0"/>
              <a:t> Engineering projects require </a:t>
            </a:r>
            <a:r>
              <a:rPr lang="en-US" u="sng" dirty="0"/>
              <a:t>IRB review </a:t>
            </a:r>
            <a:r>
              <a:rPr lang="en-US" dirty="0"/>
              <a:t>if being tested on more than single student researcher/adult sponsor (may need to be approved by FDA or Medical Practices Act)</a:t>
            </a:r>
            <a:endParaRPr dirty="0"/>
          </a:p>
          <a:p>
            <a:pPr marL="384048" lvl="0" indent="-2824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26902-16E7-376F-8ACB-FD4EFC4A2E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>
            <a:spLocks noGrp="1"/>
          </p:cNvSpPr>
          <p:nvPr>
            <p:ph type="title"/>
          </p:nvPr>
        </p:nvSpPr>
        <p:spPr>
          <a:xfrm>
            <a:off x="7540627" y="685800"/>
            <a:ext cx="397646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Vertebrate Animals</a:t>
            </a:r>
            <a:endParaRPr/>
          </a:p>
        </p:txBody>
      </p:sp>
      <p:sp>
        <p:nvSpPr>
          <p:cNvPr id="162" name="Google Shape;162;p8"/>
          <p:cNvSpPr txBox="1">
            <a:spLocks noGrp="1"/>
          </p:cNvSpPr>
          <p:nvPr>
            <p:ph type="body" idx="1"/>
          </p:nvPr>
        </p:nvSpPr>
        <p:spPr>
          <a:xfrm>
            <a:off x="7302674" y="1889375"/>
            <a:ext cx="4784942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8108"/>
              <a:buChar char="■"/>
            </a:pPr>
            <a:r>
              <a:rPr lang="en-US" dirty="0"/>
              <a:t>Have I said this is a terrible idea?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8108"/>
              <a:buChar char="■"/>
            </a:pPr>
            <a:r>
              <a:rPr lang="en-US" dirty="0"/>
              <a:t>Cannot induce distress, harm or death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8108"/>
              <a:buChar char="■"/>
            </a:pPr>
            <a:r>
              <a:rPr lang="en-US" dirty="0"/>
              <a:t>Studies at regulated research institution require an IACUC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8108"/>
              <a:buChar char="■"/>
            </a:pPr>
            <a:r>
              <a:rPr lang="en-US" dirty="0"/>
              <a:t>Death requires necropsy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8108"/>
              <a:buChar char="■"/>
            </a:pPr>
            <a:r>
              <a:rPr lang="en-US" dirty="0"/>
              <a:t>Need either 5A or 5B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8108"/>
              <a:buChar char="■"/>
            </a:pPr>
            <a:r>
              <a:rPr lang="en-US" dirty="0"/>
              <a:t>Observational is OK as long as no modifications in environment</a:t>
            </a:r>
            <a:endParaRPr dirty="0"/>
          </a:p>
          <a:p>
            <a:pPr marL="384048" lvl="0" indent="-3713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ct val="97297"/>
              <a:buChar char="■"/>
            </a:pPr>
            <a:r>
              <a:rPr lang="en-US" b="1" dirty="0"/>
              <a:t>Need animal care citation (look inside ISEF rulebook for options</a:t>
            </a:r>
            <a:r>
              <a:rPr lang="en-US" b="1" dirty="0" smtClean="0"/>
              <a:t>)</a:t>
            </a:r>
          </a:p>
          <a:p>
            <a:pPr marL="384048" lvl="0" indent="-3713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ct val="97297"/>
              <a:buChar char="■"/>
            </a:pPr>
            <a:r>
              <a:rPr lang="en-US" dirty="0" smtClean="0"/>
              <a:t>FSSEF requires a mortality report</a:t>
            </a:r>
            <a:endParaRPr dirty="0"/>
          </a:p>
        </p:txBody>
      </p:sp>
      <p:pic>
        <p:nvPicPr>
          <p:cNvPr id="163" name="Google Shape;16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236" y="1422097"/>
            <a:ext cx="6035799" cy="401380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5179082" y="5235848"/>
            <a:ext cx="236154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A2DC06-E40F-59AF-E133-23CD59C97D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 txBox="1">
            <a:spLocks noGrp="1"/>
          </p:cNvSpPr>
          <p:nvPr>
            <p:ph type="title"/>
          </p:nvPr>
        </p:nvSpPr>
        <p:spPr>
          <a:xfrm>
            <a:off x="1023562" y="217714"/>
            <a:ext cx="10493524" cy="1953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sz="4200" dirty="0"/>
              <a:t>Potentially Hazardous Biological Agents (PHBAs)</a:t>
            </a:r>
            <a:endParaRPr sz="4200" dirty="0"/>
          </a:p>
        </p:txBody>
      </p:sp>
      <p:sp>
        <p:nvSpPr>
          <p:cNvPr id="170" name="Google Shape;170;p9"/>
          <p:cNvSpPr txBox="1">
            <a:spLocks noGrp="1"/>
          </p:cNvSpPr>
          <p:nvPr>
            <p:ph type="body" idx="1"/>
          </p:nvPr>
        </p:nvSpPr>
        <p:spPr>
          <a:xfrm>
            <a:off x="1140250" y="1378857"/>
            <a:ext cx="8332486" cy="48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7769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-US" sz="2300" dirty="0"/>
              <a:t>Includes organisms like bacteria, mold, slime mold, no active algae blooms, vertebrate tissues</a:t>
            </a:r>
            <a:r>
              <a:rPr lang="en-US" sz="2300" dirty="0" smtClean="0"/>
              <a:t>—</a:t>
            </a:r>
          </a:p>
          <a:p>
            <a:pPr marL="384048" lvl="0" indent="-37769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-US" sz="2300" dirty="0" smtClean="0"/>
              <a:t>No red tide research</a:t>
            </a:r>
            <a:endParaRPr sz="1900" dirty="0"/>
          </a:p>
          <a:p>
            <a:pPr marL="384048" lvl="0" indent="-37769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-US" sz="2300" dirty="0"/>
              <a:t>Classified as BSL1 and BSL2 (ALL BSL2 must be done at a Regulated Research Institution (RRI) and Junior Division may only do BSL1</a:t>
            </a:r>
            <a:endParaRPr sz="1900" dirty="0"/>
          </a:p>
          <a:p>
            <a:pPr marL="384048" lvl="0" indent="-37769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-US" sz="2300" dirty="0"/>
              <a:t>Requires form 6A and/or 6B with possible BSL1 checklist</a:t>
            </a:r>
            <a:endParaRPr sz="1900" dirty="0"/>
          </a:p>
          <a:p>
            <a:pPr marL="384048" lvl="0" indent="-37769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-US" sz="2300" dirty="0"/>
              <a:t>No projects with emerging pathogens carried by arthropod vectors</a:t>
            </a:r>
            <a:endParaRPr sz="2300" dirty="0"/>
          </a:p>
          <a:p>
            <a:pPr marL="384048" lvl="0" indent="-37769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2300"/>
              <a:buChar char="■"/>
            </a:pPr>
            <a:r>
              <a:rPr lang="en-US" sz="2300" dirty="0"/>
              <a:t>No COVID-19 using virus</a:t>
            </a:r>
            <a:endParaRPr sz="2300" dirty="0"/>
          </a:p>
          <a:p>
            <a:pPr marL="384048" lvl="0" indent="-37769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2300"/>
              <a:buChar char="■"/>
            </a:pPr>
            <a:r>
              <a:rPr lang="en-US" sz="2300" b="1" dirty="0"/>
              <a:t>Need PBHA citation--look inside ISEF rulebook for options and include disposal (autoclave or 10% bleach)</a:t>
            </a:r>
            <a:endParaRPr sz="2300" b="1" dirty="0"/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54900" y="2171700"/>
            <a:ext cx="2227449" cy="298745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/>
          <p:nvPr/>
        </p:nvSpPr>
        <p:spPr>
          <a:xfrm>
            <a:off x="9487852" y="5506186"/>
            <a:ext cx="2361544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71DB64-DB6E-81AD-3EF4-2223A3C07A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2194" y="2555180"/>
            <a:ext cx="4405291" cy="172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53003" y="1658695"/>
            <a:ext cx="4405288" cy="351321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 txBox="1"/>
          <p:nvPr/>
        </p:nvSpPr>
        <p:spPr>
          <a:xfrm>
            <a:off x="1909119" y="4518992"/>
            <a:ext cx="3519224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plate remains taped closed and QS assists!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92D05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0" name="Google Shape;180;p10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BABCBF-0549-6F93-78BE-2602E2485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67" y="1391709"/>
            <a:ext cx="5291666" cy="407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866" y="2395813"/>
            <a:ext cx="5291666" cy="206637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/>
          <p:nvPr/>
        </p:nvSpPr>
        <p:spPr>
          <a:xfrm>
            <a:off x="8104215" y="4462186"/>
            <a:ext cx="30741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plate remains taped closed with QS or DS!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1E7B3-07A2-F8A6-A6BB-1374066A8B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2549" y="4733216"/>
            <a:ext cx="4405291" cy="157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2552" y="1292371"/>
            <a:ext cx="4405288" cy="317180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2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EEDE8D-E862-2AF2-48CC-3348AA3852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0598" y="1020255"/>
            <a:ext cx="6119859" cy="378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7695" y="5027984"/>
            <a:ext cx="3650236" cy="142540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3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CAE203-CBC5-930F-D3E0-A832228847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lgerian"/>
              <a:buNone/>
            </a:pPr>
            <a:r>
              <a:rPr lang="en-US">
                <a:latin typeface="Algerian"/>
                <a:ea typeface="Algerian"/>
                <a:cs typeface="Algerian"/>
                <a:sym typeface="Algerian"/>
              </a:rPr>
              <a:t>Forms for Everyone!</a:t>
            </a:r>
            <a:endParaRPr/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1"/>
          </p:nvPr>
        </p:nvSpPr>
        <p:spPr>
          <a:xfrm>
            <a:off x="1023562" y="2286000"/>
            <a:ext cx="5072437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1—Adult Sponsor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1A—Student Checklist with RESEARCH PLAN INCLUDED!</a:t>
            </a: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1B—Approval Form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048" lvl="0" indent="-3713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Times New Roman"/>
              <a:buChar char="■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Form 3-Risk Assessment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Abstract on Official Form </a:t>
            </a:r>
            <a:r>
              <a:rPr lang="en-US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(after pre-approval</a:t>
            </a:r>
            <a:r>
              <a:rPr lang="en-US" u="sng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dirty="0"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6665" y="2350235"/>
            <a:ext cx="4255396" cy="354261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8597468" y="5692798"/>
            <a:ext cx="2494593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927DB-8763-A10E-8B61-1458E4DADB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9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/>
          <p:nvPr/>
        </p:nvSpPr>
        <p:spPr>
          <a:xfrm>
            <a:off x="1010432" y="1991638"/>
            <a:ext cx="10663825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Senior projects: NO OPEN culture growths in BSL-1 lab.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Once plate is OPENED it becomes a BSL-2 and can not be done in a high school lab unless the lab is BSL-2 certified. 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3E191-B430-9778-97E0-24B092F87E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457" y="1664910"/>
            <a:ext cx="5291666" cy="4021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4237" y="2808576"/>
            <a:ext cx="5291666" cy="196656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C9436F-6B79-BBCE-4F32-E88AFDCEA1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3477" y="4672269"/>
            <a:ext cx="4405291" cy="163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4407" y="1162073"/>
            <a:ext cx="4405288" cy="332599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5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81078C-72BC-B889-98E3-D17810634E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200" y="1532996"/>
            <a:ext cx="5291666" cy="399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066" y="2547318"/>
            <a:ext cx="5291666" cy="196656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F7D55-11C6-8F75-53B9-DE61BB1D8F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2549" y="4816232"/>
            <a:ext cx="4405291" cy="1637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2552" y="1162073"/>
            <a:ext cx="4405288" cy="340308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06320-1AA9-D446-4CB4-B2F65922B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3479" y="4733139"/>
            <a:ext cx="4405291" cy="172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3479" y="1162073"/>
            <a:ext cx="4405288" cy="34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8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FD2B90-D9E1-2F94-3552-B6B4DCB9A7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200" y="1533903"/>
            <a:ext cx="5291666" cy="431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4580" y="2706975"/>
            <a:ext cx="5291666" cy="196656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1C1DF-A8C4-2B19-F4A2-1D94A3EBDD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3477" y="4674705"/>
            <a:ext cx="4405291" cy="172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3477" y="1162073"/>
            <a:ext cx="4405288" cy="3226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0"/>
          <p:cNvSpPr/>
          <p:nvPr/>
        </p:nvSpPr>
        <p:spPr>
          <a:xfrm>
            <a:off x="8567439" y="5534828"/>
            <a:ext cx="38561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92D05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If plate remains taped closed!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0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21E8E1-CEA8-D626-E763-B6B547DA7F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200" y="1961999"/>
            <a:ext cx="5291666" cy="386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0066" y="2576348"/>
            <a:ext cx="5291666" cy="1966561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FDC9C0-9375-11EE-A877-66D10130B5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2"/>
          <p:cNvSpPr txBox="1">
            <a:spLocks noGrp="1"/>
          </p:cNvSpPr>
          <p:nvPr>
            <p:ph type="body" idx="1"/>
          </p:nvPr>
        </p:nvSpPr>
        <p:spPr>
          <a:xfrm>
            <a:off x="8154261" y="2400312"/>
            <a:ext cx="33558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None/>
            </a:pPr>
            <a:r>
              <a:rPr lang="en-US" sz="2300"/>
              <a:t>Autoclave or 10% bleach</a:t>
            </a:r>
            <a:endParaRPr/>
          </a:p>
        </p:txBody>
      </p:sp>
      <p:pic>
        <p:nvPicPr>
          <p:cNvPr id="270" name="Google Shape;27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9023" y="1646905"/>
            <a:ext cx="5659222" cy="3763382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2"/>
          <p:cNvSpPr txBox="1"/>
          <p:nvPr/>
        </p:nvSpPr>
        <p:spPr>
          <a:xfrm>
            <a:off x="4659069" y="5210232"/>
            <a:ext cx="2379176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1072775" y="510275"/>
            <a:ext cx="92880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US" sz="55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PHBAS  </a:t>
            </a:r>
            <a:r>
              <a:rPr lang="en-US" sz="57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DISPOSAL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2E9DEB-6297-F48D-956B-2EE8CB7272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789140" y="685799"/>
            <a:ext cx="10897536" cy="135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 dirty="0"/>
              <a:t>ISEF Ethic Statement and Presentation Guidelines</a:t>
            </a:r>
            <a:br>
              <a:rPr lang="en-US" dirty="0"/>
            </a:b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182413" y="2040834"/>
            <a:ext cx="10329005" cy="388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dirty="0"/>
              <a:t>Ethics statement: Addresses integrity, legality, respect for confidentiality and intellectual property, and stewardship of the environment. Student researchers</a:t>
            </a:r>
            <a:r>
              <a:rPr lang="en-US" sz="2400" b="1" dirty="0"/>
              <a:t>, as well as adults who have a role in their projects, </a:t>
            </a:r>
            <a:r>
              <a:rPr lang="en-US" sz="2400" dirty="0"/>
              <a:t>are expected to maintain the highest ethical standards.</a:t>
            </a:r>
            <a:endParaRPr dirty="0"/>
          </a:p>
          <a:p>
            <a:pPr marL="1371600" lvl="2" indent="-384047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i="1" dirty="0"/>
              <a:t>Presenting literature reviews and “data only projects” on boards at Ying correctly</a:t>
            </a:r>
            <a:endParaRPr dirty="0"/>
          </a:p>
          <a:p>
            <a:pPr marL="987552" lvl="2" indent="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 i="1" dirty="0"/>
          </a:p>
          <a:p>
            <a:pPr marL="1371600" lvl="2" indent="-384047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</a:pPr>
            <a:r>
              <a:rPr lang="en-US" sz="2400" i="1" dirty="0"/>
              <a:t>Data only or literature review research plans—</a:t>
            </a:r>
            <a:endParaRPr dirty="0"/>
          </a:p>
          <a:p>
            <a:pPr marL="987552" lvl="2" indent="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400" i="1" dirty="0">
                <a:solidFill>
                  <a:srgbClr val="C00000"/>
                </a:solidFill>
              </a:rPr>
              <a:t>Display OWN WORK ONLY, NOT OTHERS</a:t>
            </a:r>
            <a:endParaRPr dirty="0">
              <a:solidFill>
                <a:srgbClr val="C00000"/>
              </a:solidFill>
            </a:endParaRP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73980" y="4274660"/>
            <a:ext cx="2512696" cy="165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9173980" y="6042754"/>
            <a:ext cx="25126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sz="9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14EB2-7C89-2D7A-D436-3B3609D4D0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IMPORTANT ISEF AND STATE RULES for PHBAs</a:t>
            </a:r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384048" lvl="0" indent="-38338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■"/>
            </a:pPr>
            <a:r>
              <a:rPr lang="en-US" sz="7350" dirty="0"/>
              <a:t> PHBAs-Insertion of antibiotic resistance markers for the clonal selection of bioengineered organisms is permitted</a:t>
            </a:r>
            <a:r>
              <a:rPr lang="en-US" sz="7350" b="1" dirty="0"/>
              <a:t>, with the following exceptions:  </a:t>
            </a:r>
            <a:endParaRPr sz="7350" dirty="0"/>
          </a:p>
          <a:p>
            <a:pPr marL="914400" lvl="1" indent="-38338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–"/>
            </a:pPr>
            <a:r>
              <a:rPr lang="en-US" sz="7350" dirty="0"/>
              <a:t>Students are </a:t>
            </a:r>
            <a:r>
              <a:rPr lang="en-US" sz="7350" b="1" dirty="0"/>
              <a:t>prohibited </a:t>
            </a:r>
            <a:r>
              <a:rPr lang="en-US" sz="7350" dirty="0"/>
              <a:t>from the insertion of antibiotic resistance traits…</a:t>
            </a:r>
            <a:endParaRPr sz="7350" dirty="0"/>
          </a:p>
          <a:p>
            <a:pPr marL="914400" lvl="1" indent="-38338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–"/>
            </a:pPr>
            <a:r>
              <a:rPr lang="en-US" sz="7350" dirty="0"/>
              <a:t> Students are </a:t>
            </a:r>
            <a:r>
              <a:rPr lang="en-US" sz="7350" b="1" dirty="0"/>
              <a:t>prohibited </a:t>
            </a:r>
            <a:r>
              <a:rPr lang="en-US" sz="7350" dirty="0"/>
              <a:t>from designing or selecting for multiple drug resistance organisms… </a:t>
            </a:r>
            <a:endParaRPr sz="7350" dirty="0"/>
          </a:p>
          <a:p>
            <a:pPr marL="914400" lvl="1" indent="-38338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lang="en-US" sz="7350" dirty="0"/>
              <a:t>No studies using COVID 19</a:t>
            </a:r>
            <a:endParaRPr sz="7350" dirty="0"/>
          </a:p>
          <a:p>
            <a:pPr marL="914400" lvl="1" indent="-38338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lang="en-US" sz="7350" dirty="0"/>
              <a:t>All viral studies for seniors must be in RRI</a:t>
            </a:r>
          </a:p>
          <a:p>
            <a:pPr marL="914400" lvl="1" indent="-38338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SzPct val="100000"/>
              <a:buChar char="–"/>
            </a:pPr>
            <a:r>
              <a:rPr lang="en-US" sz="7350" dirty="0"/>
              <a:t>PRIONS only in RRI</a:t>
            </a:r>
            <a:endParaRPr sz="7350" dirty="0"/>
          </a:p>
          <a:p>
            <a:pPr marL="914400" lvl="0" indent="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SzPct val="108597"/>
              <a:buNone/>
            </a:pPr>
            <a:endParaRPr sz="5100" dirty="0"/>
          </a:p>
          <a:p>
            <a:pPr marL="0" lvl="0" indent="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SzPct val="230769"/>
              <a:buNone/>
            </a:pPr>
            <a:endParaRPr sz="2400"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00FF2C-D47B-E955-9731-EED2396CB1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4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dirty="0"/>
              <a:t>SSEF Rule on Environmental Water Sample Collection (aka red tide)</a:t>
            </a:r>
            <a:endParaRPr dirty="0"/>
          </a:p>
        </p:txBody>
      </p:sp>
      <p:sp>
        <p:nvSpPr>
          <p:cNvPr id="284" name="Google Shape;284;p24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6372964" cy="416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Students </a:t>
            </a:r>
            <a:r>
              <a:rPr lang="en-US" u="sng" dirty="0"/>
              <a:t>must show documentation</a:t>
            </a:r>
            <a:r>
              <a:rPr lang="en-US" dirty="0"/>
              <a:t> that water samples were NOT collected during a red tide or cyanobacteria bloom when collecting water samples.</a:t>
            </a: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Please consider using  </a:t>
            </a:r>
            <a:r>
              <a:rPr lang="en-US" dirty="0">
                <a:hlinkClick r:id="rId3"/>
              </a:rPr>
              <a:t>https://protectingfloridatogether.gov/water-quality-status-dashboard</a:t>
            </a:r>
            <a:endParaRPr lang="en-US" dirty="0"/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hlinkClick r:id="rId4"/>
              </a:rPr>
              <a:t>https://myfwc.com/research/redtide/statewide/</a:t>
            </a:r>
            <a:endParaRPr lang="en-US" dirty="0"/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oceanservice.noaa.gov/facts/redtide.html</a:t>
            </a:r>
            <a:endParaRPr lang="en-US" dirty="0" smtClean="0"/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floridadep.gov/AlgalBloomWeeklyUpdate</a:t>
            </a:r>
            <a:endParaRPr lang="en-US" dirty="0" smtClean="0"/>
          </a:p>
          <a:p>
            <a:pPr marL="0" lvl="0" indent="0">
              <a:spcBef>
                <a:spcPts val="0"/>
              </a:spcBef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285" name="Google Shape;285;p24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257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  <a:p>
            <a:pPr marL="914400" lvl="1" indent="-257048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/>
          </a:p>
        </p:txBody>
      </p:sp>
      <p:pic>
        <p:nvPicPr>
          <p:cNvPr id="286" name="Google Shape;286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36963" y="2757686"/>
            <a:ext cx="3228625" cy="29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24"/>
          <p:cNvSpPr txBox="1"/>
          <p:nvPr/>
        </p:nvSpPr>
        <p:spPr>
          <a:xfrm>
            <a:off x="5332563" y="5664369"/>
            <a:ext cx="2022393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BY</a:t>
            </a:r>
            <a:endParaRPr sz="9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AFD98F-289D-BF53-1F8D-AFE6CBAE4C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c2d902d37_0_6"/>
          <p:cNvSpPr txBox="1">
            <a:spLocks noGrp="1"/>
          </p:cNvSpPr>
          <p:nvPr>
            <p:ph type="title"/>
          </p:nvPr>
        </p:nvSpPr>
        <p:spPr>
          <a:xfrm>
            <a:off x="1057625" y="296562"/>
            <a:ext cx="9915300" cy="113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 dirty="0"/>
              <a:t>Sample Collection of Plants and Invertebrates</a:t>
            </a:r>
            <a:endParaRPr sz="4000" dirty="0"/>
          </a:p>
        </p:txBody>
      </p:sp>
      <p:sp>
        <p:nvSpPr>
          <p:cNvPr id="293" name="Google Shape;293;gec2d902d37_0_6"/>
          <p:cNvSpPr txBox="1">
            <a:spLocks noGrp="1"/>
          </p:cNvSpPr>
          <p:nvPr>
            <p:ph type="body" idx="1"/>
          </p:nvPr>
        </p:nvSpPr>
        <p:spPr>
          <a:xfrm>
            <a:off x="679622" y="1902940"/>
            <a:ext cx="6413156" cy="4955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3663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500" dirty="0"/>
              <a:t>Need state or federal permits to collect invertebrates or plants.  </a:t>
            </a:r>
            <a:endParaRPr sz="2500" dirty="0"/>
          </a:p>
          <a:p>
            <a:pPr marL="457200" lvl="0" indent="-363537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en-US" sz="2500" dirty="0"/>
              <a:t>A lot of attention on </a:t>
            </a:r>
            <a:r>
              <a:rPr lang="en-US" sz="2500" dirty="0" smtClean="0"/>
              <a:t>invasive species.</a:t>
            </a:r>
            <a:endParaRPr sz="2500" dirty="0"/>
          </a:p>
          <a:p>
            <a:pPr marL="457200" lvl="0" indent="-363537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en-US" sz="2500" dirty="0"/>
              <a:t>Be careful where you buy organisms too! Just because you purchase </a:t>
            </a:r>
            <a:r>
              <a:rPr lang="en-US" sz="2500" dirty="0" smtClean="0"/>
              <a:t>it in Florida </a:t>
            </a:r>
            <a:r>
              <a:rPr lang="en-US" sz="2500" dirty="0"/>
              <a:t>does not mean it is legal to use or release in </a:t>
            </a:r>
            <a:r>
              <a:rPr lang="en-US" sz="2500" dirty="0" smtClean="0"/>
              <a:t>the state</a:t>
            </a:r>
            <a:r>
              <a:rPr lang="en-US" sz="2500" dirty="0"/>
              <a:t>.</a:t>
            </a:r>
          </a:p>
          <a:p>
            <a:pPr marL="457200" lvl="0" indent="-363537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en-US" sz="2500" dirty="0">
                <a:hlinkClick r:id="rId3"/>
              </a:rPr>
              <a:t>https://www.invasivespeciesinfo.gov/subject/lists</a:t>
            </a:r>
            <a:endParaRPr lang="en-US" sz="2500" dirty="0"/>
          </a:p>
          <a:p>
            <a:pPr marL="457200" lvl="0" indent="-363537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■"/>
            </a:pPr>
            <a:r>
              <a:rPr lang="en-US" sz="2500" dirty="0">
                <a:hlinkClick r:id="rId4"/>
              </a:rPr>
              <a:t>https://www.invasiveplantatlas.org/</a:t>
            </a:r>
            <a:endParaRPr sz="2500" dirty="0"/>
          </a:p>
        </p:txBody>
      </p:sp>
      <p:sp>
        <p:nvSpPr>
          <p:cNvPr id="294" name="Google Shape;294;gec2d902d37_0_6"/>
          <p:cNvSpPr txBox="1">
            <a:spLocks noGrp="1"/>
          </p:cNvSpPr>
          <p:nvPr>
            <p:ph type="body" idx="2"/>
          </p:nvPr>
        </p:nvSpPr>
        <p:spPr>
          <a:xfrm>
            <a:off x="7476469" y="2285999"/>
            <a:ext cx="4447800" cy="35814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DPI Permits </a:t>
            </a:r>
            <a:r>
              <a:rPr lang="en-US" u="sng" dirty="0">
                <a:solidFill>
                  <a:schemeClr val="hlink"/>
                </a:solidFill>
                <a:hlinkClick r:id="rId5"/>
              </a:rPr>
              <a:t>--Permits@FDACS.gov</a:t>
            </a: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Helpline--352-395-4600</a:t>
            </a: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2000"/>
              <a:buNone/>
            </a:pPr>
            <a:r>
              <a:rPr lang="en-US" dirty="0"/>
              <a:t>FDACS-08208 Permit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EF9822-4A00-8ECC-09CD-D94222FBD6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5"/>
          <p:cNvSpPr txBox="1">
            <a:spLocks noGrp="1"/>
          </p:cNvSpPr>
          <p:nvPr>
            <p:ph type="title"/>
          </p:nvPr>
        </p:nvSpPr>
        <p:spPr>
          <a:xfrm>
            <a:off x="6389914" y="685800"/>
            <a:ext cx="5127172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Risky Chemicals</a:t>
            </a:r>
            <a:endParaRPr/>
          </a:p>
        </p:txBody>
      </p:sp>
      <p:sp>
        <p:nvSpPr>
          <p:cNvPr id="300" name="Google Shape;300;p25"/>
          <p:cNvSpPr txBox="1">
            <a:spLocks noGrp="1"/>
          </p:cNvSpPr>
          <p:nvPr>
            <p:ph type="body" idx="1"/>
          </p:nvPr>
        </p:nvSpPr>
        <p:spPr>
          <a:xfrm>
            <a:off x="6389914" y="1532238"/>
            <a:ext cx="5127172" cy="43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/>
              <a:t>No!!!  Prescription Drugs requires pre-approval and guidance of qualified scientist (none allowed to be given to humans)</a:t>
            </a:r>
            <a:endParaRPr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/>
              <a:t>No CBD Oil</a:t>
            </a:r>
            <a:endParaRPr dirty="0"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/>
              <a:t>Proper Disposal</a:t>
            </a:r>
            <a:endParaRPr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  <p:pic>
        <p:nvPicPr>
          <p:cNvPr id="301" name="Google Shape;3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562" y="733351"/>
            <a:ext cx="5071256" cy="507125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5"/>
          <p:cNvSpPr txBox="1"/>
          <p:nvPr/>
        </p:nvSpPr>
        <p:spPr>
          <a:xfrm>
            <a:off x="3582592" y="5604552"/>
            <a:ext cx="2512226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E87FE-21CE-35FE-4016-8CC3AFF858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6460" y="2830286"/>
            <a:ext cx="4768093" cy="4027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4033" y="1162073"/>
            <a:ext cx="4768093" cy="3504548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6"/>
          <p:cNvSpPr txBox="1"/>
          <p:nvPr/>
        </p:nvSpPr>
        <p:spPr>
          <a:xfrm>
            <a:off x="3862552" y="331076"/>
            <a:ext cx="47071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Projectiles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F9BAFC-7847-7FD2-A80B-9E8A6FBE0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3467" y="1438010"/>
            <a:ext cx="5291666" cy="3981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6866" y="1444625"/>
            <a:ext cx="5291666" cy="396874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7"/>
          <p:cNvSpPr/>
          <p:nvPr/>
        </p:nvSpPr>
        <p:spPr>
          <a:xfrm>
            <a:off x="3342291" y="579961"/>
            <a:ext cx="468235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Projectiles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A1CA2-0978-FC50-8A29-AC14E24C8F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8"/>
          <p:cNvSpPr txBox="1">
            <a:spLocks noGrp="1"/>
          </p:cNvSpPr>
          <p:nvPr>
            <p:ph type="title"/>
          </p:nvPr>
        </p:nvSpPr>
        <p:spPr>
          <a:xfrm>
            <a:off x="7860667" y="685800"/>
            <a:ext cx="3656419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/>
              <a:t>Lasers</a:t>
            </a:r>
            <a:endParaRPr/>
          </a:p>
        </p:txBody>
      </p:sp>
      <p:sp>
        <p:nvSpPr>
          <p:cNvPr id="322" name="Google Shape;322;p28"/>
          <p:cNvSpPr txBox="1">
            <a:spLocks noGrp="1"/>
          </p:cNvSpPr>
          <p:nvPr>
            <p:ph type="body" idx="1"/>
          </p:nvPr>
        </p:nvSpPr>
        <p:spPr>
          <a:xfrm>
            <a:off x="7860667" y="2286000"/>
            <a:ext cx="3656419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Require pre-approval</a:t>
            </a:r>
            <a:endParaRPr/>
          </a:p>
        </p:txBody>
      </p:sp>
      <p:pic>
        <p:nvPicPr>
          <p:cNvPr id="323" name="Google Shape;3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3561" y="825080"/>
            <a:ext cx="6517065" cy="48877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B280C-A6B1-7988-FCB2-F33A4AE3CA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</a:pPr>
            <a:r>
              <a:rPr lang="en-US" sz="2800"/>
              <a:t>Drones</a:t>
            </a:r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body" idx="1"/>
          </p:nvPr>
        </p:nvSpPr>
        <p:spPr>
          <a:xfrm>
            <a:off x="8471423" y="2286000"/>
            <a:ext cx="3053039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Projects involving unmanned aircraft systems (UAS)/drones must follow all state, Federal, and country laws. See the Federal Aviation Administration(FAA) for more details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www.faa.gov.uas/registration</a:t>
            </a:r>
            <a:r>
              <a:rPr lang="en-US"/>
              <a:t>).</a:t>
            </a:r>
            <a:endParaRPr/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/>
              <a:t>Get pre-approval</a:t>
            </a:r>
            <a:endParaRPr/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b="1"/>
          </a:p>
          <a:p>
            <a:pPr marL="384048" lvl="0" indent="-2824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endParaRPr sz="1600"/>
          </a:p>
        </p:txBody>
      </p:sp>
      <p:pic>
        <p:nvPicPr>
          <p:cNvPr id="330" name="Google Shape;33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275" y="1574523"/>
            <a:ext cx="6900380" cy="3708954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9"/>
          <p:cNvSpPr txBox="1"/>
          <p:nvPr/>
        </p:nvSpPr>
        <p:spPr>
          <a:xfrm>
            <a:off x="5040062" y="5083422"/>
            <a:ext cx="2494593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1147C2-E72B-6324-D91D-020ACA2671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 txBox="1">
            <a:spLocks noGrp="1"/>
          </p:cNvSpPr>
          <p:nvPr>
            <p:ph type="title"/>
          </p:nvPr>
        </p:nvSpPr>
        <p:spPr>
          <a:xfrm>
            <a:off x="1371600" y="210065"/>
            <a:ext cx="9601200" cy="19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dirty="0"/>
              <a:t>A few final pointers on Display and Safety. No Self-Promotion or External Endorsements. </a:t>
            </a:r>
            <a:endParaRPr dirty="0"/>
          </a:p>
        </p:txBody>
      </p:sp>
      <p:sp>
        <p:nvSpPr>
          <p:cNvPr id="337" name="Google Shape;337;p30"/>
          <p:cNvSpPr txBox="1">
            <a:spLocks noGrp="1"/>
          </p:cNvSpPr>
          <p:nvPr>
            <p:ph type="body" idx="1"/>
          </p:nvPr>
        </p:nvSpPr>
        <p:spPr>
          <a:xfrm>
            <a:off x="1371600" y="2338683"/>
            <a:ext cx="2532743" cy="34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/>
              <a:t>No photos of others without authorization</a:t>
            </a:r>
            <a:endParaRPr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  <p:sp>
        <p:nvSpPr>
          <p:cNvPr id="338" name="Google Shape;338;p30"/>
          <p:cNvSpPr txBox="1">
            <a:spLocks noGrp="1"/>
          </p:cNvSpPr>
          <p:nvPr>
            <p:ph type="body" idx="2"/>
          </p:nvPr>
        </p:nvSpPr>
        <p:spPr>
          <a:xfrm>
            <a:off x="6632287" y="2519810"/>
            <a:ext cx="5161375" cy="3829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</a:pPr>
            <a:r>
              <a:rPr lang="en-US" dirty="0"/>
              <a:t>No Logos or BRANDS (one small logo of student designed product, but that is it)</a:t>
            </a:r>
            <a:endParaRPr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endParaRPr dirty="0"/>
          </a:p>
        </p:txBody>
      </p:sp>
      <p:pic>
        <p:nvPicPr>
          <p:cNvPr id="339" name="Google Shape;33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7547" y="3717621"/>
            <a:ext cx="2347829" cy="94509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0"/>
          <p:cNvSpPr txBox="1"/>
          <p:nvPr/>
        </p:nvSpPr>
        <p:spPr>
          <a:xfrm>
            <a:off x="6827424" y="4734889"/>
            <a:ext cx="20727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900" b="0" i="0" u="sng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sz="9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41" name="Google Shape;341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38973" y="3806044"/>
            <a:ext cx="1769165" cy="176916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0"/>
          <p:cNvSpPr txBox="1"/>
          <p:nvPr/>
        </p:nvSpPr>
        <p:spPr>
          <a:xfrm>
            <a:off x="9782841" y="5652365"/>
            <a:ext cx="172529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900" b="0" i="0" u="sng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sz="900" b="0" i="0" u="none" strike="noStrike" cap="none" dirty="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43" name="Google Shape;343;p3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02466" y="3329186"/>
            <a:ext cx="2159000" cy="3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0"/>
          <p:cNvSpPr txBox="1"/>
          <p:nvPr/>
        </p:nvSpPr>
        <p:spPr>
          <a:xfrm>
            <a:off x="1886440" y="6386218"/>
            <a:ext cx="2159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sz="9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45" name="Google Shape;345;p30"/>
          <p:cNvCxnSpPr/>
          <p:nvPr/>
        </p:nvCxnSpPr>
        <p:spPr>
          <a:xfrm>
            <a:off x="1309124" y="3386696"/>
            <a:ext cx="2159000" cy="2899977"/>
          </a:xfrm>
          <a:prstGeom prst="straightConnector1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6" name="Google Shape;346;p30"/>
          <p:cNvCxnSpPr/>
          <p:nvPr/>
        </p:nvCxnSpPr>
        <p:spPr>
          <a:xfrm>
            <a:off x="6988327" y="3809365"/>
            <a:ext cx="2071357" cy="920083"/>
          </a:xfrm>
          <a:prstGeom prst="straightConnector1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7" name="Google Shape;347;p30"/>
          <p:cNvCxnSpPr/>
          <p:nvPr/>
        </p:nvCxnSpPr>
        <p:spPr>
          <a:xfrm flipH="1">
            <a:off x="1038817" y="3483601"/>
            <a:ext cx="2439595" cy="2815370"/>
          </a:xfrm>
          <a:prstGeom prst="straightConnector1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8" name="Google Shape;348;p30"/>
          <p:cNvCxnSpPr/>
          <p:nvPr/>
        </p:nvCxnSpPr>
        <p:spPr>
          <a:xfrm flipH="1">
            <a:off x="6861231" y="4027037"/>
            <a:ext cx="2200462" cy="627877"/>
          </a:xfrm>
          <a:prstGeom prst="straightConnector1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CC0FA7-FE3C-DF26-BF30-A80B6F4511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cxnSp>
        <p:nvCxnSpPr>
          <p:cNvPr id="26" name="Google Shape;348;p30"/>
          <p:cNvCxnSpPr/>
          <p:nvPr/>
        </p:nvCxnSpPr>
        <p:spPr>
          <a:xfrm flipH="1">
            <a:off x="9723476" y="4027037"/>
            <a:ext cx="2069974" cy="1548172"/>
          </a:xfrm>
          <a:prstGeom prst="straightConnector1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348;p30"/>
          <p:cNvCxnSpPr/>
          <p:nvPr/>
        </p:nvCxnSpPr>
        <p:spPr>
          <a:xfrm flipH="1" flipV="1">
            <a:off x="9782841" y="3886652"/>
            <a:ext cx="1596010" cy="1499655"/>
          </a:xfrm>
          <a:prstGeom prst="straightConnector1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05" y="3331000"/>
            <a:ext cx="2158171" cy="30760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59305" y="2338682"/>
            <a:ext cx="234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 photos of anyone under 21, except the researcher</a:t>
            </a:r>
            <a:endParaRPr lang="en-US" sz="1800" dirty="0"/>
          </a:p>
        </p:txBody>
      </p:sp>
      <p:cxnSp>
        <p:nvCxnSpPr>
          <p:cNvPr id="35" name="Google Shape;347;p30"/>
          <p:cNvCxnSpPr/>
          <p:nvPr/>
        </p:nvCxnSpPr>
        <p:spPr>
          <a:xfrm flipH="1">
            <a:off x="4129402" y="3354720"/>
            <a:ext cx="1869336" cy="2381819"/>
          </a:xfrm>
          <a:prstGeom prst="straightConnector1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345;p30"/>
          <p:cNvCxnSpPr/>
          <p:nvPr/>
        </p:nvCxnSpPr>
        <p:spPr>
          <a:xfrm>
            <a:off x="4323909" y="3379091"/>
            <a:ext cx="1848291" cy="2357448"/>
          </a:xfrm>
          <a:prstGeom prst="straightConnector1">
            <a:avLst/>
          </a:prstGeom>
          <a:noFill/>
          <a:ln w="2286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789140" y="685799"/>
            <a:ext cx="10897536" cy="1355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 dirty="0"/>
              <a:t>It is all about SAFETY</a:t>
            </a:r>
            <a:br>
              <a:rPr lang="en-US" dirty="0"/>
            </a:br>
            <a:endParaRPr dirty="0"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182413" y="2040834"/>
            <a:ext cx="10897536" cy="3889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87552" lvl="2" indent="0" algn="l" rtl="0">
              <a:lnSpc>
                <a:spcPct val="9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 sz="2400" i="1" dirty="0"/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dirty="0"/>
              <a:t>Document and share ”how to” for all tools, equipment, procedures, testing, etc.</a:t>
            </a: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dirty="0"/>
              <a:t>If in doubt add instructions.</a:t>
            </a: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dirty="0"/>
              <a:t>All projects are about the safety of the experimenter, subjects and mentors/sponsors.</a:t>
            </a:r>
          </a:p>
          <a:p>
            <a:pPr marL="384048" lvl="0" indent="-257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</a:pPr>
            <a:r>
              <a:rPr lang="en-US" sz="2400" dirty="0"/>
              <a:t>Duplicate! Research Plan, Form #3 Risk Assessment, Bibliography and possibly other forms. </a:t>
            </a: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14EB2-7C89-2D7A-D436-3B3609D4D0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1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ibre Franklin"/>
              <a:buNone/>
            </a:pPr>
            <a:r>
              <a:rPr lang="en-US"/>
              <a:t>Pre-approval Form Tips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3640775" y="1376574"/>
            <a:ext cx="8072254" cy="4747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751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80"/>
              <a:buChar char="■"/>
            </a:pPr>
            <a:r>
              <a:rPr lang="en-US" sz="2380" b="1" dirty="0"/>
              <a:t>If you need pre-approval THE TEACHER WILL  digitally submit the following forms as </a:t>
            </a:r>
            <a:r>
              <a:rPr lang="en-US" sz="2380" b="1" u="sng" dirty="0"/>
              <a:t>O</a:t>
            </a:r>
            <a:r>
              <a:rPr lang="en-US" sz="2480" b="1" u="sng" dirty="0"/>
              <a:t>N</a:t>
            </a:r>
            <a:r>
              <a:rPr lang="en-US" sz="2580" b="1" u="sng" dirty="0"/>
              <a:t>E</a:t>
            </a:r>
            <a:r>
              <a:rPr lang="en-US" sz="2080" b="1" u="sng" dirty="0"/>
              <a:t> PDF per student</a:t>
            </a:r>
            <a:r>
              <a:rPr lang="en-US" sz="2080" b="1" dirty="0"/>
              <a:t>  via Google by </a:t>
            </a:r>
            <a:r>
              <a:rPr lang="en-US" sz="2380" b="1" u="sng" dirty="0">
                <a:solidFill>
                  <a:srgbClr val="C00000"/>
                </a:solidFill>
              </a:rPr>
              <a:t>October 20, </a:t>
            </a:r>
            <a:r>
              <a:rPr lang="en-US" sz="2380" b="1" u="sng" dirty="0" smtClean="0">
                <a:solidFill>
                  <a:srgbClr val="C00000"/>
                </a:solidFill>
              </a:rPr>
              <a:t>2023</a:t>
            </a:r>
            <a:r>
              <a:rPr lang="en-US" sz="2380" b="1" dirty="0" smtClean="0"/>
              <a:t>:</a:t>
            </a:r>
          </a:p>
          <a:p>
            <a:pPr marL="889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80"/>
              <a:buNone/>
            </a:pPr>
            <a:endParaRPr lang="en-US" sz="2380" b="1" dirty="0"/>
          </a:p>
          <a:p>
            <a:pPr marL="384048" lvl="0" indent="-3751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80"/>
              <a:buChar char="■"/>
            </a:pPr>
            <a:r>
              <a:rPr lang="en-US" sz="2080" dirty="0" smtClean="0"/>
              <a:t>1</a:t>
            </a:r>
            <a:r>
              <a:rPr lang="en-US" sz="2080" dirty="0"/>
              <a:t>, 1A, </a:t>
            </a:r>
            <a:r>
              <a:rPr lang="en-US" sz="2080" dirty="0" smtClean="0"/>
              <a:t>the research plan, 1B and </a:t>
            </a:r>
            <a:r>
              <a:rPr lang="en-US" sz="2080" dirty="0"/>
              <a:t>3 (everyone needs Risk Assessment </a:t>
            </a:r>
            <a:r>
              <a:rPr lang="en-US" sz="2080" dirty="0" smtClean="0"/>
              <a:t>form </a:t>
            </a:r>
            <a:r>
              <a:rPr lang="en-US" sz="2080" dirty="0" smtClean="0"/>
              <a:t>and</a:t>
            </a:r>
            <a:r>
              <a:rPr lang="en-US" sz="2080" dirty="0" smtClean="0"/>
              <a:t> </a:t>
            </a:r>
            <a:r>
              <a:rPr lang="en-US" sz="2080" dirty="0"/>
              <a:t>a</a:t>
            </a:r>
            <a:r>
              <a:rPr lang="en-US" sz="2080" u="sng" dirty="0"/>
              <a:t> research plan</a:t>
            </a:r>
            <a:endParaRPr sz="1800" u="sng" dirty="0"/>
          </a:p>
          <a:p>
            <a:pPr marL="914400" lvl="1" indent="-24307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endParaRPr sz="2080" dirty="0"/>
          </a:p>
          <a:p>
            <a:pPr marL="384048" lvl="0" indent="-37515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80"/>
              <a:buChar char="■"/>
            </a:pPr>
            <a:r>
              <a:rPr lang="en-US" sz="2080" u="sng" dirty="0"/>
              <a:t>You also will need one of these options if:</a:t>
            </a:r>
            <a:endParaRPr sz="2080" u="sng" dirty="0"/>
          </a:p>
          <a:p>
            <a:pPr marL="914400" lvl="1" indent="-37515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80"/>
              <a:buChar char="–"/>
            </a:pPr>
            <a:r>
              <a:rPr lang="en-US" sz="2080" dirty="0"/>
              <a:t>Humans: </a:t>
            </a:r>
            <a:r>
              <a:rPr lang="en-US" sz="2080" dirty="0" smtClean="0"/>
              <a:t>2, 4 </a:t>
            </a:r>
            <a:r>
              <a:rPr lang="en-US" sz="2080" dirty="0"/>
              <a:t>and Informed Consent Sample</a:t>
            </a:r>
            <a:endParaRPr sz="2080" dirty="0"/>
          </a:p>
          <a:p>
            <a:pPr marL="914400" lvl="1" indent="-37515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80"/>
              <a:buChar char="–"/>
            </a:pPr>
            <a:r>
              <a:rPr lang="en-US" sz="2080" dirty="0" smtClean="0"/>
              <a:t>Vertebrates-2, 5A,5B</a:t>
            </a:r>
            <a:endParaRPr sz="2080" dirty="0"/>
          </a:p>
          <a:p>
            <a:pPr marL="914400" lvl="1" indent="-37515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80"/>
              <a:buChar char="–"/>
            </a:pPr>
            <a:r>
              <a:rPr lang="en-US" sz="2080" dirty="0"/>
              <a:t>PHBAs </a:t>
            </a:r>
            <a:r>
              <a:rPr lang="en-US" sz="2080" dirty="0" smtClean="0"/>
              <a:t>-2, 6A</a:t>
            </a:r>
            <a:r>
              <a:rPr lang="en-US" sz="2080" dirty="0"/>
              <a:t>, RRI facility approval and QS</a:t>
            </a:r>
            <a:endParaRPr sz="2080" dirty="0"/>
          </a:p>
          <a:p>
            <a:pPr marL="914400" lvl="1" indent="-37515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80"/>
              <a:buChar char="–"/>
            </a:pPr>
            <a:r>
              <a:rPr lang="en-US" sz="2080" dirty="0"/>
              <a:t>Vertebrate Tissues 6A and 6B </a:t>
            </a:r>
            <a:endParaRPr sz="2080" dirty="0"/>
          </a:p>
          <a:p>
            <a:pPr marL="914400" lvl="1" indent="-37515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SzPts val="2080"/>
              <a:buChar char="–"/>
            </a:pPr>
            <a:r>
              <a:rPr lang="en-US" sz="2080" dirty="0"/>
              <a:t>Continuation projects need pre-approval Form 7</a:t>
            </a:r>
            <a:endParaRPr sz="2080" dirty="0"/>
          </a:p>
          <a:p>
            <a:pPr marL="914400" lvl="1" indent="-37515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SzPts val="2080"/>
              <a:buChar char="–"/>
            </a:pPr>
            <a:r>
              <a:rPr lang="en-US" sz="2080" dirty="0"/>
              <a:t>Hazardous chemicals or devices Form 3 only</a:t>
            </a:r>
            <a:endParaRPr sz="2080" dirty="0"/>
          </a:p>
          <a:p>
            <a:pPr marL="384048" lvl="0" indent="-25196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SzPts val="2080"/>
              <a:buNone/>
            </a:pPr>
            <a:endParaRPr sz="2080" dirty="0"/>
          </a:p>
          <a:p>
            <a:pPr marL="914400" lvl="1" indent="-29006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120"/>
              <a:buNone/>
            </a:pPr>
            <a:endParaRPr sz="1120" dirty="0"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t="17346" r="-4" b="9737"/>
          <a:stretch/>
        </p:blipFill>
        <p:spPr>
          <a:xfrm>
            <a:off x="732781" y="853425"/>
            <a:ext cx="2907983" cy="228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/>
          </a:blip>
          <a:srcRect t="11164" r="2" b="10434"/>
          <a:stretch/>
        </p:blipFill>
        <p:spPr>
          <a:xfrm>
            <a:off x="596914" y="4019915"/>
            <a:ext cx="3319431" cy="210373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9679774" y="6870700"/>
            <a:ext cx="2512226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700" b="0" i="0" u="sng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sz="7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1993985" y="6667504"/>
            <a:ext cx="146516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9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sz="9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28846" y="419583"/>
            <a:ext cx="848754" cy="7865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B9707B-EC62-C573-682A-D5776B9794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640081" y="791570"/>
            <a:ext cx="4018839" cy="5262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Libre Franklin"/>
              <a:buNone/>
            </a:pPr>
            <a:r>
              <a:rPr lang="en-US" sz="5400">
                <a:solidFill>
                  <a:schemeClr val="lt2"/>
                </a:solidFill>
              </a:rPr>
              <a:t>Summer Projects </a:t>
            </a:r>
            <a:endParaRPr/>
          </a:p>
        </p:txBody>
      </p:sp>
      <p:sp>
        <p:nvSpPr>
          <p:cNvPr id="122" name="Google Shape;122;p4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rgbClr val="696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6176720" y="1246909"/>
            <a:ext cx="4796100" cy="544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Projects done at summer programs should still be sent for pre-approval, but must have approval letter from the research institution</a:t>
            </a:r>
            <a:r>
              <a:rPr lang="en-US" sz="40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-US" sz="2800" dirty="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(Dean, Dept Head or President)</a:t>
            </a:r>
            <a:endParaRPr sz="2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005C69-2D16-5FF2-71D1-273CB37287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c2d902d37_0_0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44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29" name="Google Shape;129;gec2d902d37_0_0"/>
          <p:cNvSpPr txBox="1">
            <a:spLocks noGrp="1"/>
          </p:cNvSpPr>
          <p:nvPr>
            <p:ph type="body" idx="1"/>
          </p:nvPr>
        </p:nvSpPr>
        <p:spPr>
          <a:xfrm>
            <a:off x="914400" y="838200"/>
            <a:ext cx="56793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4400" dirty="0"/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4400" dirty="0"/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endParaRPr sz="4400" dirty="0"/>
          </a:p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en-US" sz="4400" dirty="0"/>
              <a:t>ALL students working at an RRI needs a letter from the department head or other administrator (not lab-head) </a:t>
            </a:r>
            <a:endParaRPr sz="4400" b="1" dirty="0"/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SzPts val="1946"/>
              <a:buNone/>
            </a:pPr>
            <a:endParaRPr dirty="0"/>
          </a:p>
        </p:txBody>
      </p:sp>
      <p:sp>
        <p:nvSpPr>
          <p:cNvPr id="130" name="Google Shape;130;gec2d902d37_0_0"/>
          <p:cNvSpPr/>
          <p:nvPr/>
        </p:nvSpPr>
        <p:spPr>
          <a:xfrm>
            <a:off x="6593700" y="462875"/>
            <a:ext cx="5383400" cy="616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1" i="0" u="sng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Specialized Facility</a:t>
            </a:r>
            <a:endParaRPr sz="4100" b="1" i="0" u="sng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lang="en-US" sz="4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1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All students working at  Regulated Research Institution (RRI), shooting range, archery range, a business, etc.</a:t>
            </a:r>
            <a:endParaRPr sz="41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143125-1146-1F5C-70A1-EF2C570395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1371600" y="288100"/>
            <a:ext cx="9601200" cy="95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dirty="0"/>
              <a:t>Preapproval for Hot Button Topics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1371600" y="989556"/>
            <a:ext cx="10565704" cy="586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1879" dirty="0">
                <a:solidFill>
                  <a:srgbClr val="0070C0"/>
                </a:solidFill>
              </a:rPr>
              <a:t>ETHICS (plagiarism, falsification, overstating)</a:t>
            </a:r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endParaRPr lang="en-US" sz="1879" dirty="0">
              <a:solidFill>
                <a:srgbClr val="0070C0"/>
              </a:solidFill>
            </a:endParaRPr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1879" dirty="0"/>
              <a:t>Human Subjects</a:t>
            </a:r>
          </a:p>
          <a:p>
            <a:pPr marL="2159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None/>
            </a:pPr>
            <a:r>
              <a:rPr lang="en-US" sz="1879" dirty="0"/>
              <a:t>	</a:t>
            </a:r>
            <a:r>
              <a:rPr lang="en-US" sz="1879" dirty="0">
                <a:solidFill>
                  <a:srgbClr val="C00000"/>
                </a:solidFill>
              </a:rPr>
              <a:t>NO medical diagnosis from </a:t>
            </a:r>
            <a:r>
              <a:rPr lang="en-US" sz="1879" dirty="0" smtClean="0">
                <a:solidFill>
                  <a:srgbClr val="C00000"/>
                </a:solidFill>
              </a:rPr>
              <a:t>the student</a:t>
            </a:r>
          </a:p>
          <a:p>
            <a:pPr marL="21590" lvl="0" indent="0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None/>
            </a:pPr>
            <a:endParaRPr lang="en-US" sz="1600" dirty="0">
              <a:solidFill>
                <a:srgbClr val="C00000"/>
              </a:solidFill>
            </a:endParaRPr>
          </a:p>
          <a:p>
            <a:pPr marL="364490">
              <a:lnSpc>
                <a:spcPct val="74000"/>
              </a:lnSpc>
              <a:spcBef>
                <a:spcPts val="0"/>
              </a:spcBef>
              <a:buSzPts val="1880"/>
            </a:pPr>
            <a:r>
              <a:rPr lang="en-US" sz="1879" dirty="0" smtClean="0"/>
              <a:t>Vertebrate </a:t>
            </a:r>
            <a:r>
              <a:rPr lang="en-US" sz="1879" dirty="0"/>
              <a:t>Animals</a:t>
            </a:r>
            <a:endParaRPr sz="1879" dirty="0"/>
          </a:p>
          <a:p>
            <a:pPr marL="384048" lvl="0" indent="-36245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1879" dirty="0"/>
              <a:t>Potential Hazardous Biological Agents (PHBAs)</a:t>
            </a:r>
            <a:endParaRPr sz="1600" dirty="0"/>
          </a:p>
          <a:p>
            <a:pPr marL="1371600" lvl="2" indent="-36245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1879" dirty="0"/>
              <a:t>Bacteria</a:t>
            </a:r>
            <a:endParaRPr sz="1460" dirty="0"/>
          </a:p>
          <a:p>
            <a:pPr marL="1371600" lvl="2" indent="-362458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1879" dirty="0"/>
              <a:t>Human/Vertebrate Tissues</a:t>
            </a:r>
            <a:endParaRPr sz="1460" dirty="0"/>
          </a:p>
          <a:p>
            <a:pPr marL="987552" lvl="2" indent="0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endParaRPr sz="1879" dirty="0"/>
          </a:p>
          <a:p>
            <a:pPr marL="384048" lvl="0" indent="-36245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1879" dirty="0"/>
              <a:t>Firearms, Drones, etc. (check for FAA guidelines and approval)</a:t>
            </a:r>
          </a:p>
          <a:p>
            <a:pPr marL="384048" lvl="0" indent="-36245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endParaRPr lang="en-US" sz="1879" dirty="0"/>
          </a:p>
          <a:p>
            <a:pPr marL="384048" lvl="0" indent="-36245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1879" dirty="0"/>
              <a:t>Medical device APPS: will most likely need FDA approval</a:t>
            </a:r>
            <a:endParaRPr sz="1600" dirty="0"/>
          </a:p>
          <a:p>
            <a:pPr marL="384048" lvl="0" indent="-24307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endParaRPr sz="1879" dirty="0"/>
          </a:p>
          <a:p>
            <a:pPr marL="384048" lvl="0" indent="-36245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1879" dirty="0"/>
              <a:t>All research done at a Regulated Research Institution </a:t>
            </a:r>
            <a:r>
              <a:rPr lang="en-US" sz="1879" dirty="0" smtClean="0"/>
              <a:t>(the proper </a:t>
            </a:r>
            <a:r>
              <a:rPr lang="en-US" sz="1879" dirty="0"/>
              <a:t>documentation)</a:t>
            </a:r>
            <a:endParaRPr sz="1879" dirty="0"/>
          </a:p>
          <a:p>
            <a:pPr marL="384048" lvl="0" indent="0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endParaRPr sz="1879" dirty="0"/>
          </a:p>
          <a:p>
            <a:pPr marL="384048" lvl="0" indent="-36245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SzPts val="1880"/>
              <a:buChar char="■"/>
            </a:pPr>
            <a:r>
              <a:rPr lang="en-US" sz="1879" dirty="0"/>
              <a:t>Continuation Projects</a:t>
            </a:r>
            <a:endParaRPr sz="1879" dirty="0"/>
          </a:p>
          <a:p>
            <a:pPr marL="987552" lvl="2" indent="0" algn="l" rtl="0">
              <a:lnSpc>
                <a:spcPct val="74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endParaRPr sz="1879" dirty="0"/>
          </a:p>
          <a:p>
            <a:pPr marL="384048" lvl="0" indent="-362458" algn="l" rtl="0">
              <a:lnSpc>
                <a:spcPct val="74000"/>
              </a:lnSpc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ts val="1880"/>
              <a:buChar char="■"/>
            </a:pPr>
            <a:r>
              <a:rPr lang="en-US" sz="1879" dirty="0">
                <a:solidFill>
                  <a:srgbClr val="C00000"/>
                </a:solidFill>
              </a:rPr>
              <a:t>No Research Plan means No Pre-Approval!  What can we approve?</a:t>
            </a:r>
            <a:endParaRPr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B34DF-BB84-55EF-92B3-3D7A465299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1371600" y="288100"/>
            <a:ext cx="9601200" cy="951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</a:pPr>
            <a:r>
              <a:rPr lang="en-US" dirty="0"/>
              <a:t>			CORE ISSUES</a:t>
            </a:r>
            <a:endParaRPr dirty="0"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1"/>
          </p:nvPr>
        </p:nvSpPr>
        <p:spPr>
          <a:xfrm>
            <a:off x="1371600" y="1665962"/>
            <a:ext cx="10565704" cy="5192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2400" dirty="0"/>
              <a:t>Students need to respond in a timely manner MEET Deadlines please</a:t>
            </a:r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endParaRPr lang="en-US" sz="2400" dirty="0"/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2400" dirty="0"/>
              <a:t>Project plan does not accurately describe experiment</a:t>
            </a:r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endParaRPr lang="en-US" sz="2400" dirty="0"/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2400" dirty="0"/>
              <a:t>Abstract details incorrect- improve summary of project</a:t>
            </a:r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endParaRPr lang="en-US" sz="2400" dirty="0"/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2400" dirty="0"/>
              <a:t>Lack of documentation details for pre-approval</a:t>
            </a:r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endParaRPr lang="en-US" sz="2400" dirty="0"/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2400" dirty="0"/>
              <a:t>Student overstating what student actually completed</a:t>
            </a:r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endParaRPr lang="en-US" sz="2400" dirty="0"/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2400" dirty="0"/>
              <a:t>Documenting on board mentor or other person’s work</a:t>
            </a:r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endParaRPr lang="en-US" sz="2400" dirty="0"/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2400" dirty="0"/>
              <a:t>Student Intervention: Surveys, opinions or potential use of prototypes</a:t>
            </a:r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endParaRPr lang="en-US" sz="2400" dirty="0"/>
          </a:p>
          <a:p>
            <a:pPr marL="384048" lvl="0" indent="-362458" algn="l" rtl="0">
              <a:lnSpc>
                <a:spcPct val="7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80"/>
              <a:buChar char="■"/>
            </a:pPr>
            <a:r>
              <a:rPr lang="en-US" sz="2400" dirty="0"/>
              <a:t>RRI lab: All names need to be listed, who completed what work and how it was related to or different from </a:t>
            </a:r>
            <a:endParaRPr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B205A2-BFA5-CC45-6296-6D7C6FEFF3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6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rgbClr val="000000"/>
      </a:dk1>
      <a:lt1>
        <a:srgbClr val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1401</Words>
  <Application>Microsoft Office PowerPoint</Application>
  <PresentationFormat>Widescreen</PresentationFormat>
  <Paragraphs>260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Times New Roman</vt:lpstr>
      <vt:lpstr>Arial</vt:lpstr>
      <vt:lpstr>Algerian</vt:lpstr>
      <vt:lpstr>Wingdings</vt:lpstr>
      <vt:lpstr>Libre Franklin</vt:lpstr>
      <vt:lpstr>Crop</vt:lpstr>
      <vt:lpstr> Science Fair 2023-2024  </vt:lpstr>
      <vt:lpstr>Forms for Everyone!</vt:lpstr>
      <vt:lpstr>ISEF Ethic Statement and Presentation Guidelines </vt:lpstr>
      <vt:lpstr>It is all about SAFETY </vt:lpstr>
      <vt:lpstr>Pre-approval Form Tips    </vt:lpstr>
      <vt:lpstr>Summer Projects </vt:lpstr>
      <vt:lpstr>  </vt:lpstr>
      <vt:lpstr>Preapproval for Hot Button Topics</vt:lpstr>
      <vt:lpstr>   CORE ISSUES</vt:lpstr>
      <vt:lpstr> Ethics and Integrity of Research</vt:lpstr>
      <vt:lpstr>    Changes to 2023-24 ISEF rules</vt:lpstr>
      <vt:lpstr>Human Subjects Projects</vt:lpstr>
      <vt:lpstr>Human Subjects REVIEW PAGES #8-11</vt:lpstr>
      <vt:lpstr>Vertebrate Animals</vt:lpstr>
      <vt:lpstr>Potentially Hazardous Biological Agents (PHBAs)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ISEF AND STATE RULES for PHBAs</vt:lpstr>
      <vt:lpstr>SSEF Rule on Environmental Water Sample Collection (aka red tide)</vt:lpstr>
      <vt:lpstr>Sample Collection of Plants and Invertebrates</vt:lpstr>
      <vt:lpstr>Risky Chemicals</vt:lpstr>
      <vt:lpstr>PowerPoint Presentation</vt:lpstr>
      <vt:lpstr>PowerPoint Presentation</vt:lpstr>
      <vt:lpstr>Lasers</vt:lpstr>
      <vt:lpstr>Drones</vt:lpstr>
      <vt:lpstr>A few final pointers on Display and Safety. No Self-Promotion or External Endorsements.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Fair 2023-2024</dc:title>
  <dc:creator>Zasha Mickey</dc:creator>
  <cp:lastModifiedBy>Bob Madewell</cp:lastModifiedBy>
  <cp:revision>7</cp:revision>
  <dcterms:created xsi:type="dcterms:W3CDTF">2019-09-02T12:47:55Z</dcterms:created>
  <dcterms:modified xsi:type="dcterms:W3CDTF">2023-08-20T16:14:17Z</dcterms:modified>
</cp:coreProperties>
</file>